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王漢宗特黑體" charset="1" panose="02000500000000000000"/>
      <p:regular r:id="rId18"/>
    </p:embeddedFont>
    <p:embeddedFont>
      <p:font typeface="Canva Sans" charset="1" panose="020B0503030501040103"/>
      <p:regular r:id="rId19"/>
    </p:embeddedFont>
    <p:embeddedFont>
      <p:font typeface="Noto Sans T Chinese" charset="1" panose="020B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jpeg" Type="http://schemas.openxmlformats.org/officeDocument/2006/relationships/image"/><Relationship Id="rId5" Target="../media/VAGZ6H1qzqY.mp4" Type="http://schemas.openxmlformats.org/officeDocument/2006/relationships/video"/><Relationship Id="rId6" Target="../media/VAGZ6H1qzqY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32" t="0" r="-2053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12217" y="7236936"/>
            <a:ext cx="7625133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spc="644">
                <a:solidFill>
                  <a:srgbClr val="0B13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組員:李易 阮銘福 陳勝傑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5400000">
            <a:off x="12548957" y="4167517"/>
            <a:ext cx="8464534" cy="4200525"/>
          </a:xfrm>
          <a:custGeom>
            <a:avLst/>
            <a:gdLst/>
            <a:ahLst/>
            <a:cxnLst/>
            <a:rect r="r" b="b" t="t" l="l"/>
            <a:pathLst>
              <a:path h="4200525" w="8464534">
                <a:moveTo>
                  <a:pt x="8464534" y="4200525"/>
                </a:moveTo>
                <a:lnTo>
                  <a:pt x="0" y="4200525"/>
                </a:lnTo>
                <a:lnTo>
                  <a:pt x="0" y="0"/>
                </a:lnTo>
                <a:lnTo>
                  <a:pt x="8464534" y="0"/>
                </a:lnTo>
                <a:lnTo>
                  <a:pt x="8464534" y="42005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198073" y="2129237"/>
            <a:ext cx="8453547" cy="4195073"/>
          </a:xfrm>
          <a:custGeom>
            <a:avLst/>
            <a:gdLst/>
            <a:ahLst/>
            <a:cxnLst/>
            <a:rect r="r" b="b" t="t" l="l"/>
            <a:pathLst>
              <a:path h="4195073" w="8453547">
                <a:moveTo>
                  <a:pt x="0" y="0"/>
                </a:moveTo>
                <a:lnTo>
                  <a:pt x="8453546" y="0"/>
                </a:lnTo>
                <a:lnTo>
                  <a:pt x="8453546" y="4195073"/>
                </a:lnTo>
                <a:lnTo>
                  <a:pt x="0" y="419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-230652" y="8646074"/>
            <a:ext cx="3750688" cy="3281852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164223" y="1522919"/>
            <a:ext cx="11957868" cy="495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spc="455">
                <a:solidFill>
                  <a:srgbClr val="0B13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DE10-LITE 上的</a:t>
            </a:r>
          </a:p>
          <a:p>
            <a:pPr algn="ctr">
              <a:lnSpc>
                <a:spcPts val="12740"/>
              </a:lnSpc>
            </a:pPr>
            <a:r>
              <a:rPr lang="en-US" sz="9100" spc="455">
                <a:solidFill>
                  <a:srgbClr val="0B13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二進位轉十進位</a:t>
            </a:r>
          </a:p>
          <a:p>
            <a:pPr algn="ctr">
              <a:lnSpc>
                <a:spcPts val="12740"/>
              </a:lnSpc>
            </a:pPr>
            <a:r>
              <a:rPr lang="en-US" sz="9100" spc="455">
                <a:solidFill>
                  <a:srgbClr val="0B13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可儲存加法器</a:t>
            </a:r>
          </a:p>
        </p:txBody>
      </p:sp>
      <p:grpSp>
        <p:nvGrpSpPr>
          <p:cNvPr name="Group 10" id="10"/>
          <p:cNvGrpSpPr/>
          <p:nvPr/>
        </p:nvGrpSpPr>
        <p:grpSpPr>
          <a:xfrm rot="-5400000">
            <a:off x="14771730" y="-1640926"/>
            <a:ext cx="3750688" cy="3281852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00001" y="-136958"/>
            <a:ext cx="11999149" cy="10287000"/>
            <a:chOff x="0" y="0"/>
            <a:chExt cx="711061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51060" y="2903220"/>
            <a:ext cx="14483006" cy="10287000"/>
            <a:chOff x="0" y="0"/>
            <a:chExt cx="676641" cy="4806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23879" y="6172200"/>
            <a:ext cx="4984890" cy="4114800"/>
          </a:xfrm>
          <a:custGeom>
            <a:avLst/>
            <a:gdLst/>
            <a:ahLst/>
            <a:cxnLst/>
            <a:rect r="r" b="b" t="t" l="l"/>
            <a:pathLst>
              <a:path h="4114800" w="4984890">
                <a:moveTo>
                  <a:pt x="0" y="0"/>
                </a:moveTo>
                <a:lnTo>
                  <a:pt x="4984890" y="0"/>
                </a:lnTo>
                <a:lnTo>
                  <a:pt x="4984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872412" y="7599997"/>
            <a:ext cx="465772" cy="265747"/>
            <a:chOff x="0" y="0"/>
            <a:chExt cx="621030" cy="3543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45720"/>
              <a:ext cx="524510" cy="257810"/>
            </a:xfrm>
            <a:custGeom>
              <a:avLst/>
              <a:gdLst/>
              <a:ahLst/>
              <a:cxnLst/>
              <a:rect r="r" b="b" t="t" l="l"/>
              <a:pathLst>
                <a:path h="257810" w="524510">
                  <a:moveTo>
                    <a:pt x="430530" y="257810"/>
                  </a:moveTo>
                  <a:cubicBezTo>
                    <a:pt x="11430" y="107950"/>
                    <a:pt x="7620" y="99060"/>
                    <a:pt x="3810" y="86360"/>
                  </a:cubicBezTo>
                  <a:cubicBezTo>
                    <a:pt x="0" y="73660"/>
                    <a:pt x="0" y="57150"/>
                    <a:pt x="5080" y="44450"/>
                  </a:cubicBezTo>
                  <a:cubicBezTo>
                    <a:pt x="12700" y="29210"/>
                    <a:pt x="35560" y="10160"/>
                    <a:pt x="50800" y="5080"/>
                  </a:cubicBezTo>
                  <a:cubicBezTo>
                    <a:pt x="63500" y="0"/>
                    <a:pt x="80010" y="1270"/>
                    <a:pt x="91440" y="8890"/>
                  </a:cubicBezTo>
                  <a:cubicBezTo>
                    <a:pt x="106680" y="16510"/>
                    <a:pt x="125730" y="39370"/>
                    <a:pt x="129540" y="55880"/>
                  </a:cubicBezTo>
                  <a:cubicBezTo>
                    <a:pt x="133350" y="68580"/>
                    <a:pt x="129540" y="85090"/>
                    <a:pt x="123190" y="96520"/>
                  </a:cubicBezTo>
                  <a:cubicBezTo>
                    <a:pt x="118110" y="107950"/>
                    <a:pt x="105410" y="119380"/>
                    <a:pt x="93980" y="125730"/>
                  </a:cubicBezTo>
                  <a:cubicBezTo>
                    <a:pt x="82550" y="130810"/>
                    <a:pt x="66040" y="133350"/>
                    <a:pt x="53340" y="130810"/>
                  </a:cubicBezTo>
                  <a:cubicBezTo>
                    <a:pt x="40640" y="128270"/>
                    <a:pt x="25400" y="121920"/>
                    <a:pt x="17780" y="110490"/>
                  </a:cubicBezTo>
                  <a:cubicBezTo>
                    <a:pt x="7620" y="96520"/>
                    <a:pt x="0" y="67310"/>
                    <a:pt x="3810" y="50800"/>
                  </a:cubicBezTo>
                  <a:cubicBezTo>
                    <a:pt x="6350" y="38100"/>
                    <a:pt x="13970" y="24130"/>
                    <a:pt x="25400" y="16510"/>
                  </a:cubicBezTo>
                  <a:cubicBezTo>
                    <a:pt x="39370" y="7620"/>
                    <a:pt x="57150" y="3810"/>
                    <a:pt x="85090" y="6350"/>
                  </a:cubicBezTo>
                  <a:cubicBezTo>
                    <a:pt x="158750" y="10160"/>
                    <a:pt x="411480" y="88900"/>
                    <a:pt x="472440" y="120650"/>
                  </a:cubicBezTo>
                  <a:cubicBezTo>
                    <a:pt x="495300" y="132080"/>
                    <a:pt x="504190" y="138430"/>
                    <a:pt x="513080" y="152400"/>
                  </a:cubicBezTo>
                  <a:cubicBezTo>
                    <a:pt x="520700" y="166370"/>
                    <a:pt x="524510" y="186690"/>
                    <a:pt x="521970" y="201930"/>
                  </a:cubicBezTo>
                  <a:cubicBezTo>
                    <a:pt x="518160" y="218440"/>
                    <a:pt x="509270" y="236220"/>
                    <a:pt x="495300" y="245110"/>
                  </a:cubicBezTo>
                  <a:cubicBezTo>
                    <a:pt x="480060" y="256540"/>
                    <a:pt x="430530" y="257810"/>
                    <a:pt x="430530" y="2578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657" t="0" r="657" b="0"/>
          <a:stretch>
            <a:fillRect/>
          </a:stretch>
        </p:blipFill>
        <p:spPr>
          <a:xfrm flipH="false" flipV="false" rot="0">
            <a:off x="2381958" y="2296090"/>
            <a:ext cx="11095881" cy="632465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754334" y="809625"/>
            <a:ext cx="10723505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DEMO 結果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00001" y="-291096"/>
            <a:ext cx="11999149" cy="10287000"/>
            <a:chOff x="0" y="0"/>
            <a:chExt cx="711061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51060" y="2903220"/>
            <a:ext cx="14483006" cy="10287000"/>
            <a:chOff x="0" y="0"/>
            <a:chExt cx="676641" cy="4806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465300" y="6631262"/>
            <a:ext cx="5588000" cy="4114800"/>
          </a:xfrm>
          <a:custGeom>
            <a:avLst/>
            <a:gdLst/>
            <a:ahLst/>
            <a:cxnLst/>
            <a:rect r="r" b="b" t="t" l="l"/>
            <a:pathLst>
              <a:path h="4114800" w="5588000">
                <a:moveTo>
                  <a:pt x="0" y="0"/>
                </a:moveTo>
                <a:lnTo>
                  <a:pt x="5588000" y="0"/>
                </a:lnTo>
                <a:lnTo>
                  <a:pt x="558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54334" y="809625"/>
            <a:ext cx="10723505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隱藏問題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17529" y="3688201"/>
            <a:ext cx="7533531" cy="149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34950" indent="-467475" lvl="1">
              <a:lnSpc>
                <a:spcPts val="6062"/>
              </a:lnSpc>
              <a:buFont typeface="Arial"/>
              <a:buChar char="•"/>
            </a:pPr>
            <a:r>
              <a:rPr lang="en-US" sz="433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初始暫存器中出現莫名數字</a:t>
            </a:r>
          </a:p>
          <a:p>
            <a:pPr algn="l" marL="934950" indent="-467475" lvl="1">
              <a:lnSpc>
                <a:spcPts val="6062"/>
              </a:lnSpc>
              <a:buFont typeface="Arial"/>
              <a:buChar char="•"/>
            </a:pPr>
            <a:r>
              <a:rPr lang="en-US" sz="433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加法結果會溢位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32" t="0" r="-20532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2548957" y="4167517"/>
            <a:ext cx="8464534" cy="4200525"/>
          </a:xfrm>
          <a:custGeom>
            <a:avLst/>
            <a:gdLst/>
            <a:ahLst/>
            <a:cxnLst/>
            <a:rect r="r" b="b" t="t" l="l"/>
            <a:pathLst>
              <a:path h="4200525" w="8464534">
                <a:moveTo>
                  <a:pt x="8464534" y="4200525"/>
                </a:moveTo>
                <a:lnTo>
                  <a:pt x="0" y="4200525"/>
                </a:lnTo>
                <a:lnTo>
                  <a:pt x="0" y="0"/>
                </a:lnTo>
                <a:lnTo>
                  <a:pt x="8464534" y="0"/>
                </a:lnTo>
                <a:lnTo>
                  <a:pt x="8464534" y="42005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3198073" y="2129237"/>
            <a:ext cx="8453547" cy="4195073"/>
          </a:xfrm>
          <a:custGeom>
            <a:avLst/>
            <a:gdLst/>
            <a:ahLst/>
            <a:cxnLst/>
            <a:rect r="r" b="b" t="t" l="l"/>
            <a:pathLst>
              <a:path h="4195073" w="8453547">
                <a:moveTo>
                  <a:pt x="0" y="0"/>
                </a:moveTo>
                <a:lnTo>
                  <a:pt x="8453546" y="0"/>
                </a:lnTo>
                <a:lnTo>
                  <a:pt x="8453546" y="4195073"/>
                </a:lnTo>
                <a:lnTo>
                  <a:pt x="0" y="419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-230652" y="8646074"/>
            <a:ext cx="3750688" cy="3281852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65066" y="4101784"/>
            <a:ext cx="11957868" cy="173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spc="455">
                <a:solidFill>
                  <a:srgbClr val="0B13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報告完畢 謝謝大家</a:t>
            </a:r>
          </a:p>
        </p:txBody>
      </p:sp>
      <p:grpSp>
        <p:nvGrpSpPr>
          <p:cNvPr name="Group 9" id="9"/>
          <p:cNvGrpSpPr/>
          <p:nvPr/>
        </p:nvGrpSpPr>
        <p:grpSpPr>
          <a:xfrm rot="-5400000">
            <a:off x="14771730" y="-1640926"/>
            <a:ext cx="3750688" cy="3281852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80989" y="27880"/>
            <a:ext cx="14483006" cy="10287000"/>
            <a:chOff x="0" y="0"/>
            <a:chExt cx="676641" cy="480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39626" y="1280400"/>
            <a:ext cx="7781961" cy="778196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365760" y="0"/>
                  </a:moveTo>
                  <a:lnTo>
                    <a:pt x="5986780" y="0"/>
                  </a:lnTo>
                  <a:cubicBezTo>
                    <a:pt x="6188710" y="0"/>
                    <a:pt x="6351270" y="162560"/>
                    <a:pt x="6351270" y="364490"/>
                  </a:cubicBezTo>
                  <a:lnTo>
                    <a:pt x="6351270" y="5986780"/>
                  </a:lnTo>
                  <a:cubicBezTo>
                    <a:pt x="6351270" y="6187440"/>
                    <a:pt x="6188710" y="6350000"/>
                    <a:pt x="5986780" y="6350000"/>
                  </a:cubicBezTo>
                  <a:lnTo>
                    <a:pt x="364490" y="6350000"/>
                  </a:lnTo>
                  <a:cubicBezTo>
                    <a:pt x="163830" y="6350000"/>
                    <a:pt x="0" y="6187440"/>
                    <a:pt x="0" y="5985510"/>
                  </a:cubicBezTo>
                  <a:lnTo>
                    <a:pt x="0" y="364490"/>
                  </a:lnTo>
                  <a:cubicBezTo>
                    <a:pt x="1270" y="162560"/>
                    <a:pt x="163830" y="0"/>
                    <a:pt x="365760" y="0"/>
                  </a:cubicBezTo>
                  <a:close/>
                </a:path>
              </a:pathLst>
            </a:custGeom>
            <a:blipFill>
              <a:blip r:embed="rId2"/>
              <a:stretch>
                <a:fillRect l="-61398" t="0" r="-6139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903759" y="9448108"/>
            <a:ext cx="6580569" cy="838892"/>
            <a:chOff x="0" y="0"/>
            <a:chExt cx="3770039" cy="4806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21943" y="-36784"/>
            <a:ext cx="3860939" cy="131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目標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9826" y="1557468"/>
            <a:ext cx="10862265" cy="335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041" indent="-357020" lvl="1">
              <a:lnSpc>
                <a:spcPts val="5291"/>
              </a:lnSpc>
              <a:buFont typeface="Arial"/>
              <a:buChar char="•"/>
            </a:pPr>
            <a:r>
              <a:rPr lang="en-US" sz="3307">
                <a:solidFill>
                  <a:srgbClr val="0B13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儲存結果：可將結果儲存在暫存器內，並在後續操作中累加</a:t>
            </a:r>
          </a:p>
          <a:p>
            <a:pPr algn="just">
              <a:lnSpc>
                <a:spcPts val="5291"/>
              </a:lnSpc>
            </a:pPr>
          </a:p>
          <a:p>
            <a:pPr algn="just" marL="714041" indent="-357020" lvl="1">
              <a:lnSpc>
                <a:spcPts val="5291"/>
              </a:lnSpc>
              <a:buFont typeface="Arial"/>
              <a:buChar char="•"/>
            </a:pPr>
            <a:r>
              <a:rPr lang="en-US" sz="3307">
                <a:solidFill>
                  <a:srgbClr val="0B13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顯示數字：將二進位數字以十進位方式顯示在七段顯示器上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00001" y="-136958"/>
            <a:ext cx="11999149" cy="10287000"/>
            <a:chOff x="0" y="0"/>
            <a:chExt cx="711061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07220" y="2763520"/>
            <a:ext cx="14483006" cy="10287000"/>
            <a:chOff x="0" y="0"/>
            <a:chExt cx="676641" cy="4806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711865" y="6172200"/>
            <a:ext cx="3576135" cy="4114800"/>
          </a:xfrm>
          <a:custGeom>
            <a:avLst/>
            <a:gdLst/>
            <a:ahLst/>
            <a:cxnLst/>
            <a:rect r="r" b="b" t="t" l="l"/>
            <a:pathLst>
              <a:path h="4114800" w="3576135">
                <a:moveTo>
                  <a:pt x="0" y="0"/>
                </a:moveTo>
                <a:lnTo>
                  <a:pt x="3576135" y="0"/>
                </a:lnTo>
                <a:lnTo>
                  <a:pt x="3576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75136" y="8314479"/>
            <a:ext cx="3359173" cy="4114800"/>
          </a:xfrm>
          <a:custGeom>
            <a:avLst/>
            <a:gdLst/>
            <a:ahLst/>
            <a:cxnLst/>
            <a:rect r="r" b="b" t="t" l="l"/>
            <a:pathLst>
              <a:path h="4114800" w="3359173">
                <a:moveTo>
                  <a:pt x="0" y="0"/>
                </a:moveTo>
                <a:lnTo>
                  <a:pt x="3359173" y="0"/>
                </a:lnTo>
                <a:lnTo>
                  <a:pt x="3359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99147" y="3593970"/>
            <a:ext cx="10052495" cy="4029758"/>
          </a:xfrm>
          <a:custGeom>
            <a:avLst/>
            <a:gdLst/>
            <a:ahLst/>
            <a:cxnLst/>
            <a:rect r="r" b="b" t="t" l="l"/>
            <a:pathLst>
              <a:path h="4029758" w="10052495">
                <a:moveTo>
                  <a:pt x="0" y="0"/>
                </a:moveTo>
                <a:lnTo>
                  <a:pt x="10052496" y="0"/>
                </a:lnTo>
                <a:lnTo>
                  <a:pt x="10052496" y="4029759"/>
                </a:lnTo>
                <a:lnTo>
                  <a:pt x="0" y="4029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73054" y="809625"/>
            <a:ext cx="12038810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腳位設定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00001" y="-136958"/>
            <a:ext cx="11999149" cy="10287000"/>
            <a:chOff x="0" y="0"/>
            <a:chExt cx="711061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69780" y="2903220"/>
            <a:ext cx="14483006" cy="10287000"/>
            <a:chOff x="0" y="0"/>
            <a:chExt cx="676641" cy="4806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92161" y="6172200"/>
            <a:ext cx="3695839" cy="4114800"/>
          </a:xfrm>
          <a:custGeom>
            <a:avLst/>
            <a:gdLst/>
            <a:ahLst/>
            <a:cxnLst/>
            <a:rect r="r" b="b" t="t" l="l"/>
            <a:pathLst>
              <a:path h="4114800" w="3695839">
                <a:moveTo>
                  <a:pt x="0" y="0"/>
                </a:moveTo>
                <a:lnTo>
                  <a:pt x="3695839" y="0"/>
                </a:lnTo>
                <a:lnTo>
                  <a:pt x="3695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99147" y="3805305"/>
            <a:ext cx="11170023" cy="573453"/>
          </a:xfrm>
          <a:custGeom>
            <a:avLst/>
            <a:gdLst/>
            <a:ahLst/>
            <a:cxnLst/>
            <a:rect r="r" b="b" t="t" l="l"/>
            <a:pathLst>
              <a:path h="573453" w="11170023">
                <a:moveTo>
                  <a:pt x="0" y="0"/>
                </a:moveTo>
                <a:lnTo>
                  <a:pt x="11170023" y="0"/>
                </a:lnTo>
                <a:lnTo>
                  <a:pt x="11170023" y="573453"/>
                </a:lnTo>
                <a:lnTo>
                  <a:pt x="0" y="573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65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84966" y="5578639"/>
            <a:ext cx="10840323" cy="2145139"/>
          </a:xfrm>
          <a:custGeom>
            <a:avLst/>
            <a:gdLst/>
            <a:ahLst/>
            <a:cxnLst/>
            <a:rect r="r" b="b" t="t" l="l"/>
            <a:pathLst>
              <a:path h="2145139" w="10840323">
                <a:moveTo>
                  <a:pt x="0" y="0"/>
                </a:moveTo>
                <a:lnTo>
                  <a:pt x="10840323" y="0"/>
                </a:lnTo>
                <a:lnTo>
                  <a:pt x="10840323" y="2145140"/>
                </a:lnTo>
                <a:lnTo>
                  <a:pt x="0" y="214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73054" y="809625"/>
            <a:ext cx="10723505" cy="209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儲存結果：key1、reset</a:t>
            </a:r>
          </a:p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二進位轉十進位：binary_in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00001" y="-136958"/>
            <a:ext cx="11999149" cy="10287000"/>
            <a:chOff x="0" y="0"/>
            <a:chExt cx="711061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07220" y="2763520"/>
            <a:ext cx="14483006" cy="10287000"/>
            <a:chOff x="0" y="0"/>
            <a:chExt cx="676641" cy="4806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711865" y="6172200"/>
            <a:ext cx="3576135" cy="4114800"/>
          </a:xfrm>
          <a:custGeom>
            <a:avLst/>
            <a:gdLst/>
            <a:ahLst/>
            <a:cxnLst/>
            <a:rect r="r" b="b" t="t" l="l"/>
            <a:pathLst>
              <a:path h="4114800" w="3576135">
                <a:moveTo>
                  <a:pt x="0" y="0"/>
                </a:moveTo>
                <a:lnTo>
                  <a:pt x="3576135" y="0"/>
                </a:lnTo>
                <a:lnTo>
                  <a:pt x="3576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35603" y="4259842"/>
            <a:ext cx="11060956" cy="1767315"/>
          </a:xfrm>
          <a:custGeom>
            <a:avLst/>
            <a:gdLst/>
            <a:ahLst/>
            <a:cxnLst/>
            <a:rect r="r" b="b" t="t" l="l"/>
            <a:pathLst>
              <a:path h="1767315" w="11060956">
                <a:moveTo>
                  <a:pt x="0" y="0"/>
                </a:moveTo>
                <a:lnTo>
                  <a:pt x="11060956" y="0"/>
                </a:lnTo>
                <a:lnTo>
                  <a:pt x="11060956" y="1767316"/>
                </a:lnTo>
                <a:lnTo>
                  <a:pt x="0" y="176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75136" y="8314479"/>
            <a:ext cx="3359173" cy="4114800"/>
          </a:xfrm>
          <a:custGeom>
            <a:avLst/>
            <a:gdLst/>
            <a:ahLst/>
            <a:cxnLst/>
            <a:rect r="r" b="b" t="t" l="l"/>
            <a:pathLst>
              <a:path h="4114800" w="3359173">
                <a:moveTo>
                  <a:pt x="0" y="0"/>
                </a:moveTo>
                <a:lnTo>
                  <a:pt x="3359173" y="0"/>
                </a:lnTo>
                <a:lnTo>
                  <a:pt x="3359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73054" y="809625"/>
            <a:ext cx="12038810" cy="209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十進位轉二進位：</a:t>
            </a:r>
          </a:p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將十進位數字</a:t>
            </a:r>
            <a:r>
              <a:rPr lang="en-US" sz="5700">
                <a:solidFill>
                  <a:srgbClr val="EE444E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個別</a:t>
            </a: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轉換為二進位數字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00001" y="-136958"/>
            <a:ext cx="11999149" cy="10287000"/>
            <a:chOff x="0" y="0"/>
            <a:chExt cx="711061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73054" y="809625"/>
            <a:ext cx="12038810" cy="209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二進位轉十進位：</a:t>
            </a:r>
          </a:p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將二進位數字傳入七段顯示器元件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707220" y="2763520"/>
            <a:ext cx="14483006" cy="10287000"/>
            <a:chOff x="0" y="0"/>
            <a:chExt cx="676641" cy="4806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711865" y="6172200"/>
            <a:ext cx="3576135" cy="4114800"/>
          </a:xfrm>
          <a:custGeom>
            <a:avLst/>
            <a:gdLst/>
            <a:ahLst/>
            <a:cxnLst/>
            <a:rect r="r" b="b" t="t" l="l"/>
            <a:pathLst>
              <a:path h="4114800" w="3576135">
                <a:moveTo>
                  <a:pt x="0" y="0"/>
                </a:moveTo>
                <a:lnTo>
                  <a:pt x="3576135" y="0"/>
                </a:lnTo>
                <a:lnTo>
                  <a:pt x="3576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11779" y="3348522"/>
            <a:ext cx="4446055" cy="5647357"/>
          </a:xfrm>
          <a:custGeom>
            <a:avLst/>
            <a:gdLst/>
            <a:ahLst/>
            <a:cxnLst/>
            <a:rect r="r" b="b" t="t" l="l"/>
            <a:pathLst>
              <a:path h="5647357" w="4446055">
                <a:moveTo>
                  <a:pt x="0" y="0"/>
                </a:moveTo>
                <a:lnTo>
                  <a:pt x="4446055" y="0"/>
                </a:lnTo>
                <a:lnTo>
                  <a:pt x="4446055" y="5647356"/>
                </a:lnTo>
                <a:lnTo>
                  <a:pt x="0" y="5647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00001" y="-136958"/>
            <a:ext cx="11999149" cy="10287000"/>
            <a:chOff x="0" y="0"/>
            <a:chExt cx="711061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61478" y="857250"/>
            <a:ext cx="9947983" cy="105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sz="5784">
                <a:solidFill>
                  <a:srgbClr val="0B132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七段顯示器元件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52243" y="2314578"/>
            <a:ext cx="14483006" cy="10287000"/>
            <a:chOff x="0" y="0"/>
            <a:chExt cx="676641" cy="4806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334660" y="3612563"/>
            <a:ext cx="6669682" cy="6987116"/>
          </a:xfrm>
          <a:custGeom>
            <a:avLst/>
            <a:gdLst/>
            <a:ahLst/>
            <a:cxnLst/>
            <a:rect r="r" b="b" t="t" l="l"/>
            <a:pathLst>
              <a:path h="6987116" w="6669682">
                <a:moveTo>
                  <a:pt x="0" y="0"/>
                </a:moveTo>
                <a:lnTo>
                  <a:pt x="6669682" y="0"/>
                </a:lnTo>
                <a:lnTo>
                  <a:pt x="6669682" y="6987116"/>
                </a:lnTo>
                <a:lnTo>
                  <a:pt x="0" y="6987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78220" y="3001587"/>
            <a:ext cx="5994949" cy="5344218"/>
          </a:xfrm>
          <a:custGeom>
            <a:avLst/>
            <a:gdLst/>
            <a:ahLst/>
            <a:cxnLst/>
            <a:rect r="r" b="b" t="t" l="l"/>
            <a:pathLst>
              <a:path h="5344218" w="5994949">
                <a:moveTo>
                  <a:pt x="0" y="0"/>
                </a:moveTo>
                <a:lnTo>
                  <a:pt x="5994950" y="0"/>
                </a:lnTo>
                <a:lnTo>
                  <a:pt x="5994950" y="5344218"/>
                </a:lnTo>
                <a:lnTo>
                  <a:pt x="0" y="5344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98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00001" y="-136958"/>
            <a:ext cx="11999149" cy="10287000"/>
            <a:chOff x="0" y="0"/>
            <a:chExt cx="711061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33460" y="3108960"/>
            <a:ext cx="14483006" cy="10287000"/>
            <a:chOff x="0" y="0"/>
            <a:chExt cx="676641" cy="4806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34508" y="6350092"/>
            <a:ext cx="7315200" cy="3936908"/>
          </a:xfrm>
          <a:custGeom>
            <a:avLst/>
            <a:gdLst/>
            <a:ahLst/>
            <a:cxnLst/>
            <a:rect r="r" b="b" t="t" l="l"/>
            <a:pathLst>
              <a:path h="3936908" w="7315200">
                <a:moveTo>
                  <a:pt x="0" y="0"/>
                </a:moveTo>
                <a:lnTo>
                  <a:pt x="7315200" y="0"/>
                </a:lnTo>
                <a:lnTo>
                  <a:pt x="7315200" y="3936908"/>
                </a:lnTo>
                <a:lnTo>
                  <a:pt x="0" y="393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00274" y="4476360"/>
            <a:ext cx="6633187" cy="3747465"/>
          </a:xfrm>
          <a:custGeom>
            <a:avLst/>
            <a:gdLst/>
            <a:ahLst/>
            <a:cxnLst/>
            <a:rect r="r" b="b" t="t" l="l"/>
            <a:pathLst>
              <a:path h="3747465" w="6633187">
                <a:moveTo>
                  <a:pt x="0" y="0"/>
                </a:moveTo>
                <a:lnTo>
                  <a:pt x="6633186" y="0"/>
                </a:lnTo>
                <a:lnTo>
                  <a:pt x="6633186" y="3747465"/>
                </a:lnTo>
                <a:lnTo>
                  <a:pt x="0" y="374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465" b="-524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73054" y="809625"/>
            <a:ext cx="11682214" cy="209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顯示數字</a:t>
            </a: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：</a:t>
            </a:r>
          </a:p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將十進位數字顯示在七段顯示器上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00001" y="-136958"/>
            <a:ext cx="11999149" cy="10287000"/>
            <a:chOff x="0" y="0"/>
            <a:chExt cx="711061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69780" y="2903220"/>
            <a:ext cx="14483006" cy="10287000"/>
            <a:chOff x="0" y="0"/>
            <a:chExt cx="676641" cy="4806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92161" y="6172200"/>
            <a:ext cx="3695839" cy="4114800"/>
          </a:xfrm>
          <a:custGeom>
            <a:avLst/>
            <a:gdLst/>
            <a:ahLst/>
            <a:cxnLst/>
            <a:rect r="r" b="b" t="t" l="l"/>
            <a:pathLst>
              <a:path h="4114800" w="3695839">
                <a:moveTo>
                  <a:pt x="0" y="0"/>
                </a:moveTo>
                <a:lnTo>
                  <a:pt x="3695839" y="0"/>
                </a:lnTo>
                <a:lnTo>
                  <a:pt x="3695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76268" y="3990842"/>
            <a:ext cx="4939972" cy="3747465"/>
          </a:xfrm>
          <a:custGeom>
            <a:avLst/>
            <a:gdLst/>
            <a:ahLst/>
            <a:cxnLst/>
            <a:rect r="r" b="b" t="t" l="l"/>
            <a:pathLst>
              <a:path h="3747465" w="4939972">
                <a:moveTo>
                  <a:pt x="0" y="0"/>
                </a:moveTo>
                <a:lnTo>
                  <a:pt x="4939971" y="0"/>
                </a:lnTo>
                <a:lnTo>
                  <a:pt x="4939971" y="3747465"/>
                </a:lnTo>
                <a:lnTo>
                  <a:pt x="0" y="374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77" t="0" r="-26936" b="-524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7268639" y="6168568"/>
            <a:ext cx="21369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500816" y="3990842"/>
            <a:ext cx="4936341" cy="3596536"/>
          </a:xfrm>
          <a:custGeom>
            <a:avLst/>
            <a:gdLst/>
            <a:ahLst/>
            <a:cxnLst/>
            <a:rect r="r" b="b" t="t" l="l"/>
            <a:pathLst>
              <a:path h="3596536" w="4936341">
                <a:moveTo>
                  <a:pt x="0" y="0"/>
                </a:moveTo>
                <a:lnTo>
                  <a:pt x="4936340" y="0"/>
                </a:lnTo>
                <a:lnTo>
                  <a:pt x="4936340" y="3596536"/>
                </a:lnTo>
                <a:lnTo>
                  <a:pt x="0" y="3596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09" t="0" r="-1502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67475" y="5421123"/>
            <a:ext cx="93925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54334" y="809625"/>
            <a:ext cx="10723505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王漢宗特黑體"/>
                <a:ea typeface="王漢宗特黑體"/>
                <a:cs typeface="王漢宗特黑體"/>
                <a:sym typeface="王漢宗特黑體"/>
              </a:rPr>
              <a:t>DEMO 結果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262688" y="5822632"/>
            <a:ext cx="954405" cy="592455"/>
            <a:chOff x="0" y="0"/>
            <a:chExt cx="1272540" cy="7899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1910" y="38100"/>
              <a:ext cx="1181100" cy="711200"/>
            </a:xfrm>
            <a:custGeom>
              <a:avLst/>
              <a:gdLst/>
              <a:ahLst/>
              <a:cxnLst/>
              <a:rect r="r" b="b" t="t" l="l"/>
              <a:pathLst>
                <a:path h="711200" w="1181100">
                  <a:moveTo>
                    <a:pt x="1065530" y="223520"/>
                  </a:moveTo>
                  <a:cubicBezTo>
                    <a:pt x="965200" y="179070"/>
                    <a:pt x="930910" y="177800"/>
                    <a:pt x="885190" y="175260"/>
                  </a:cubicBezTo>
                  <a:cubicBezTo>
                    <a:pt x="814070" y="170180"/>
                    <a:pt x="692150" y="163830"/>
                    <a:pt x="610870" y="173990"/>
                  </a:cubicBezTo>
                  <a:cubicBezTo>
                    <a:pt x="544830" y="182880"/>
                    <a:pt x="495300" y="196850"/>
                    <a:pt x="433070" y="220980"/>
                  </a:cubicBezTo>
                  <a:cubicBezTo>
                    <a:pt x="360680" y="248920"/>
                    <a:pt x="232410" y="292100"/>
                    <a:pt x="207010" y="341630"/>
                  </a:cubicBezTo>
                  <a:cubicBezTo>
                    <a:pt x="191770" y="372110"/>
                    <a:pt x="205740" y="422910"/>
                    <a:pt x="223520" y="447040"/>
                  </a:cubicBezTo>
                  <a:cubicBezTo>
                    <a:pt x="238760" y="467360"/>
                    <a:pt x="265430" y="473710"/>
                    <a:pt x="297180" y="482600"/>
                  </a:cubicBezTo>
                  <a:cubicBezTo>
                    <a:pt x="347980" y="495300"/>
                    <a:pt x="453390" y="483870"/>
                    <a:pt x="505460" y="495300"/>
                  </a:cubicBezTo>
                  <a:cubicBezTo>
                    <a:pt x="538480" y="502920"/>
                    <a:pt x="551180" y="520700"/>
                    <a:pt x="582930" y="527050"/>
                  </a:cubicBezTo>
                  <a:cubicBezTo>
                    <a:pt x="628650" y="537210"/>
                    <a:pt x="709930" y="551180"/>
                    <a:pt x="754380" y="534670"/>
                  </a:cubicBezTo>
                  <a:cubicBezTo>
                    <a:pt x="791210" y="521970"/>
                    <a:pt x="812800" y="488950"/>
                    <a:pt x="836930" y="458470"/>
                  </a:cubicBezTo>
                  <a:cubicBezTo>
                    <a:pt x="863600" y="424180"/>
                    <a:pt x="891540" y="378460"/>
                    <a:pt x="904240" y="337820"/>
                  </a:cubicBezTo>
                  <a:cubicBezTo>
                    <a:pt x="915670" y="299720"/>
                    <a:pt x="918210" y="255270"/>
                    <a:pt x="915670" y="222250"/>
                  </a:cubicBezTo>
                  <a:cubicBezTo>
                    <a:pt x="914400" y="195580"/>
                    <a:pt x="900430" y="172720"/>
                    <a:pt x="899160" y="151130"/>
                  </a:cubicBezTo>
                  <a:cubicBezTo>
                    <a:pt x="897890" y="132080"/>
                    <a:pt x="896620" y="113030"/>
                    <a:pt x="905510" y="97790"/>
                  </a:cubicBezTo>
                  <a:cubicBezTo>
                    <a:pt x="915670" y="80010"/>
                    <a:pt x="947420" y="57150"/>
                    <a:pt x="967740" y="52070"/>
                  </a:cubicBezTo>
                  <a:cubicBezTo>
                    <a:pt x="985520" y="48260"/>
                    <a:pt x="1005840" y="52070"/>
                    <a:pt x="1019810" y="60960"/>
                  </a:cubicBezTo>
                  <a:cubicBezTo>
                    <a:pt x="1037590" y="73660"/>
                    <a:pt x="1060450" y="102870"/>
                    <a:pt x="1062990" y="125730"/>
                  </a:cubicBezTo>
                  <a:cubicBezTo>
                    <a:pt x="1064260" y="148590"/>
                    <a:pt x="1050290" y="182880"/>
                    <a:pt x="1032510" y="198120"/>
                  </a:cubicBezTo>
                  <a:cubicBezTo>
                    <a:pt x="1014730" y="212090"/>
                    <a:pt x="979170" y="219710"/>
                    <a:pt x="956310" y="213360"/>
                  </a:cubicBezTo>
                  <a:cubicBezTo>
                    <a:pt x="934720" y="207010"/>
                    <a:pt x="908050" y="181610"/>
                    <a:pt x="900430" y="158750"/>
                  </a:cubicBezTo>
                  <a:cubicBezTo>
                    <a:pt x="894080" y="137160"/>
                    <a:pt x="902970" y="100330"/>
                    <a:pt x="914400" y="82550"/>
                  </a:cubicBezTo>
                  <a:cubicBezTo>
                    <a:pt x="924560" y="68580"/>
                    <a:pt x="942340" y="58420"/>
                    <a:pt x="958850" y="53340"/>
                  </a:cubicBezTo>
                  <a:cubicBezTo>
                    <a:pt x="975360" y="49530"/>
                    <a:pt x="996950" y="50800"/>
                    <a:pt x="1012190" y="57150"/>
                  </a:cubicBezTo>
                  <a:cubicBezTo>
                    <a:pt x="1027430" y="63500"/>
                    <a:pt x="1041400" y="74930"/>
                    <a:pt x="1051560" y="92710"/>
                  </a:cubicBezTo>
                  <a:cubicBezTo>
                    <a:pt x="1069340" y="120650"/>
                    <a:pt x="1078230" y="180340"/>
                    <a:pt x="1080770" y="226060"/>
                  </a:cubicBezTo>
                  <a:cubicBezTo>
                    <a:pt x="1084580" y="273050"/>
                    <a:pt x="1084580" y="318770"/>
                    <a:pt x="1069340" y="369570"/>
                  </a:cubicBezTo>
                  <a:cubicBezTo>
                    <a:pt x="1050290" y="434340"/>
                    <a:pt x="994410" y="532130"/>
                    <a:pt x="952500" y="581660"/>
                  </a:cubicBezTo>
                  <a:cubicBezTo>
                    <a:pt x="920750" y="617220"/>
                    <a:pt x="887730" y="636270"/>
                    <a:pt x="854710" y="656590"/>
                  </a:cubicBezTo>
                  <a:cubicBezTo>
                    <a:pt x="824230" y="674370"/>
                    <a:pt x="800100" y="692150"/>
                    <a:pt x="762000" y="699770"/>
                  </a:cubicBezTo>
                  <a:cubicBezTo>
                    <a:pt x="707390" y="711200"/>
                    <a:pt x="607060" y="698500"/>
                    <a:pt x="549910" y="688340"/>
                  </a:cubicBezTo>
                  <a:cubicBezTo>
                    <a:pt x="509270" y="681990"/>
                    <a:pt x="488950" y="666750"/>
                    <a:pt x="449580" y="659130"/>
                  </a:cubicBezTo>
                  <a:cubicBezTo>
                    <a:pt x="392430" y="647700"/>
                    <a:pt x="292100" y="648970"/>
                    <a:pt x="238760" y="635000"/>
                  </a:cubicBezTo>
                  <a:cubicBezTo>
                    <a:pt x="204470" y="626110"/>
                    <a:pt x="182880" y="618490"/>
                    <a:pt x="156210" y="600710"/>
                  </a:cubicBezTo>
                  <a:cubicBezTo>
                    <a:pt x="121920" y="579120"/>
                    <a:pt x="78740" y="541020"/>
                    <a:pt x="54610" y="506730"/>
                  </a:cubicBezTo>
                  <a:cubicBezTo>
                    <a:pt x="33020" y="477520"/>
                    <a:pt x="16510" y="445770"/>
                    <a:pt x="8890" y="415290"/>
                  </a:cubicBezTo>
                  <a:cubicBezTo>
                    <a:pt x="2540" y="389890"/>
                    <a:pt x="0" y="364490"/>
                    <a:pt x="8890" y="339090"/>
                  </a:cubicBezTo>
                  <a:cubicBezTo>
                    <a:pt x="20320" y="303530"/>
                    <a:pt x="49530" y="265430"/>
                    <a:pt x="90170" y="229870"/>
                  </a:cubicBezTo>
                  <a:cubicBezTo>
                    <a:pt x="153670" y="175260"/>
                    <a:pt x="289560" y="102870"/>
                    <a:pt x="378460" y="66040"/>
                  </a:cubicBezTo>
                  <a:cubicBezTo>
                    <a:pt x="445770" y="38100"/>
                    <a:pt x="492760" y="21590"/>
                    <a:pt x="567690" y="12700"/>
                  </a:cubicBezTo>
                  <a:cubicBezTo>
                    <a:pt x="670560" y="0"/>
                    <a:pt x="853440" y="8890"/>
                    <a:pt x="943610" y="20320"/>
                  </a:cubicBezTo>
                  <a:cubicBezTo>
                    <a:pt x="995680" y="26670"/>
                    <a:pt x="1028700" y="34290"/>
                    <a:pt x="1065530" y="49530"/>
                  </a:cubicBezTo>
                  <a:cubicBezTo>
                    <a:pt x="1102360" y="64770"/>
                    <a:pt x="1146810" y="85090"/>
                    <a:pt x="1164590" y="107950"/>
                  </a:cubicBezTo>
                  <a:cubicBezTo>
                    <a:pt x="1176020" y="124460"/>
                    <a:pt x="1181100" y="144780"/>
                    <a:pt x="1178560" y="162560"/>
                  </a:cubicBezTo>
                  <a:cubicBezTo>
                    <a:pt x="1177290" y="179070"/>
                    <a:pt x="1167130" y="199390"/>
                    <a:pt x="1154430" y="212090"/>
                  </a:cubicBezTo>
                  <a:cubicBezTo>
                    <a:pt x="1141730" y="223520"/>
                    <a:pt x="1118870" y="231140"/>
                    <a:pt x="1102360" y="232410"/>
                  </a:cubicBezTo>
                  <a:cubicBezTo>
                    <a:pt x="1089660" y="233680"/>
                    <a:pt x="1065530" y="223520"/>
                    <a:pt x="1065530" y="2235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DAGZ5mUi9Kg</dc:identifier>
  <dcterms:modified xsi:type="dcterms:W3CDTF">2011-08-01T06:04:30Z</dcterms:modified>
  <cp:revision>1</cp:revision>
  <dc:title>DE10-Lite 上的二進位轉十進位可儲存加法器</dc:title>
</cp:coreProperties>
</file>